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458" r:id="rId3"/>
    <p:sldId id="456" r:id="rId4"/>
    <p:sldId id="274" r:id="rId5"/>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5/18/2022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5/18/2022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January 04, 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706583"/>
            <a:ext cx="9975273" cy="5536130"/>
          </a:xfrm>
        </p:spPr>
        <p:txBody>
          <a:bodyPr>
            <a:noAutofit/>
          </a:bodyPr>
          <a:lstStyle/>
          <a:p>
            <a:pPr marL="0" indent="0" algn="just">
              <a:buNone/>
            </a:pPr>
            <a:r>
              <a:rPr lang="en-US" sz="1800" b="1" u="sng" dirty="0">
                <a:solidFill>
                  <a:schemeClr val="accent5">
                    <a:lumMod val="50000"/>
                  </a:schemeClr>
                </a:solidFill>
                <a:latin typeface="Times New Roman" panose="02020603050405020304" pitchFamily="18" charset="0"/>
                <a:cs typeface="Times New Roman" panose="02020603050405020304" pitchFamily="18" charset="0"/>
              </a:rPr>
              <a:t>Job Rotation</a:t>
            </a:r>
          </a:p>
          <a:p>
            <a:pPr marL="0" indent="0" algn="just">
              <a:lnSpc>
                <a:spcPct val="100000"/>
              </a:lnSpc>
              <a:spcBef>
                <a:spcPts val="0"/>
              </a:spcBef>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In the interest of keeping employees’ skills up to date and motivating them, it is responsibility of MANCOM members if they can identify, highlight and rotate the high potential employees from one department to other departments without hurting company’s operations.</a:t>
            </a:r>
          </a:p>
          <a:p>
            <a:pPr marL="0" indent="0" algn="just">
              <a:lnSpc>
                <a:spcPct val="100000"/>
              </a:lnSpc>
              <a:spcBef>
                <a:spcPts val="0"/>
              </a:spcBef>
              <a:buNone/>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u="sng" dirty="0" smtClean="0">
                <a:solidFill>
                  <a:schemeClr val="accent5">
                    <a:lumMod val="50000"/>
                  </a:schemeClr>
                </a:solidFill>
                <a:latin typeface="Times New Roman" panose="02020603050405020304" pitchFamily="18" charset="0"/>
                <a:cs typeface="Times New Roman" panose="02020603050405020304" pitchFamily="18" charset="0"/>
              </a:rPr>
              <a:t>Learning and Development Policy</a:t>
            </a:r>
          </a:p>
          <a:p>
            <a:pPr marL="0" indent="0" algn="just">
              <a:buNone/>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Following points have been incorporated in Learning &amp; Development policy: </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Annual Training Need Analysis (TNA) exercise will be conducted by Head of Training with the support of all </a:t>
            </a:r>
            <a:r>
              <a:rPr lang="en-US" sz="1600" dirty="0" err="1" smtClean="0">
                <a:solidFill>
                  <a:schemeClr val="accent5">
                    <a:lumMod val="50000"/>
                  </a:schemeClr>
                </a:solidFill>
                <a:latin typeface="Times New Roman" panose="02020603050405020304" pitchFamily="18" charset="0"/>
                <a:cs typeface="Times New Roman" panose="02020603050405020304" pitchFamily="18" charset="0"/>
              </a:rPr>
              <a:t>HoDs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 and accordingly 4 full-day sessions will be conducted annually for employees subject to management approval</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The feedback on in-house training sessions should be recorded well and maintained by Training and Development department</a:t>
            </a:r>
          </a:p>
          <a:p>
            <a:pPr marL="308610" indent="-308610" algn="just">
              <a:buFont typeface="Arial" panose="020B0604020202020204" pitchFamily="34" charset="0"/>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AML/CFT Training policy for all relevant employees as per SECP regulations 2018</a:t>
            </a:r>
          </a:p>
          <a:p>
            <a:pPr marL="308610" indent="-308610" algn="just">
              <a:buAutoNum type="arabicPeriod"/>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Basic Sales Training Policy for New Inductees in Sales Team, in order to achieve objectives, new joiners in sales team will require to go through below mentioned proposed training plans. In this training policy, IFMP certification is also mentioned as per SECP regulations</a:t>
            </a:r>
          </a:p>
          <a:p>
            <a:pPr marL="0" indent="0" algn="just">
              <a:buNone/>
            </a:pPr>
            <a:endParaRPr lang="en-US" sz="144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568038" y="5084618"/>
          <a:ext cx="9831341" cy="1158095"/>
        </p:xfrm>
        <a:graphic>
          <a:graphicData uri="http://schemas.openxmlformats.org/drawingml/2006/table">
            <a:tbl>
              <a:tblPr firstRow="1" firstCol="1" bandRow="1">
                <a:tableStyleId>{74C1A8A3-306A-4EB7-A6B1-4F7E0EB9C5D6}</a:tableStyleId>
              </a:tblPr>
              <a:tblGrid>
                <a:gridCol w="574300">
                  <a:extLst>
                    <a:ext uri="{9D8B030D-6E8A-4147-A177-3AD203B41FA5}">
                      <a16:colId xmlns:a16="http://schemas.microsoft.com/office/drawing/2014/main" val="3812645540"/>
                    </a:ext>
                  </a:extLst>
                </a:gridCol>
                <a:gridCol w="2614903">
                  <a:extLst>
                    <a:ext uri="{9D8B030D-6E8A-4147-A177-3AD203B41FA5}">
                      <a16:colId xmlns:a16="http://schemas.microsoft.com/office/drawing/2014/main" val="3542790311"/>
                    </a:ext>
                  </a:extLst>
                </a:gridCol>
                <a:gridCol w="1588494">
                  <a:extLst>
                    <a:ext uri="{9D8B030D-6E8A-4147-A177-3AD203B41FA5}">
                      <a16:colId xmlns:a16="http://schemas.microsoft.com/office/drawing/2014/main" val="2554067592"/>
                    </a:ext>
                  </a:extLst>
                </a:gridCol>
                <a:gridCol w="1283012">
                  <a:extLst>
                    <a:ext uri="{9D8B030D-6E8A-4147-A177-3AD203B41FA5}">
                      <a16:colId xmlns:a16="http://schemas.microsoft.com/office/drawing/2014/main" val="2462565227"/>
                    </a:ext>
                  </a:extLst>
                </a:gridCol>
                <a:gridCol w="3770632">
                  <a:extLst>
                    <a:ext uri="{9D8B030D-6E8A-4147-A177-3AD203B41FA5}">
                      <a16:colId xmlns:a16="http://schemas.microsoft.com/office/drawing/2014/main" val="29984406"/>
                    </a:ext>
                  </a:extLst>
                </a:gridCol>
              </a:tblGrid>
              <a:tr h="299507">
                <a:tc>
                  <a:txBody>
                    <a:bodyPr/>
                    <a:lstStyle/>
                    <a:p>
                      <a:pPr marL="0" marR="0" algn="ctr">
                        <a:lnSpc>
                          <a:spcPct val="115000"/>
                        </a:lnSpc>
                        <a:spcBef>
                          <a:spcPts val="0"/>
                        </a:spcBef>
                        <a:spcAft>
                          <a:spcPts val="0"/>
                        </a:spcAft>
                      </a:pPr>
                      <a:r>
                        <a:rPr lang="en-US" sz="1100">
                          <a:effectLst/>
                        </a:rPr>
                        <a:t>Plan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Criteria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Proposed Training Days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Assessment Time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Eligible </a:t>
                      </a:r>
                      <a:r>
                        <a:rPr lang="en-US" sz="1100" dirty="0">
                          <a:effectLst/>
                        </a:rPr>
                        <a:t>to Sell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3875307120"/>
                  </a:ext>
                </a:extLst>
              </a:tr>
              <a:tr h="429294">
                <a:tc>
                  <a:txBody>
                    <a:bodyPr/>
                    <a:lstStyle/>
                    <a:p>
                      <a:pPr marL="0" marR="0" algn="ctr">
                        <a:lnSpc>
                          <a:spcPct val="115000"/>
                        </a:lnSpc>
                        <a:spcBef>
                          <a:spcPts val="0"/>
                        </a:spcBef>
                        <a:spcAft>
                          <a:spcPts val="0"/>
                        </a:spcAft>
                      </a:pPr>
                      <a:r>
                        <a:rPr lang="en-US" sz="1100">
                          <a:effectLst/>
                        </a:rPr>
                        <a:t>Plan 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IFMP Qualified/ Exempted with Minimum 3 years of experience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rowSpan="2">
                  <a:txBody>
                    <a:bodyPr/>
                    <a:lstStyle/>
                    <a:p>
                      <a:pPr marL="0" marR="0" algn="ctr">
                        <a:lnSpc>
                          <a:spcPct val="115000"/>
                        </a:lnSpc>
                        <a:spcBef>
                          <a:spcPts val="0"/>
                        </a:spcBef>
                        <a:spcAft>
                          <a:spcPts val="0"/>
                        </a:spcAft>
                      </a:pPr>
                      <a:r>
                        <a:rPr lang="en-US" sz="1100" dirty="0">
                          <a:effectLst/>
                        </a:rPr>
                        <a:t>within 3 days post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Immediately, subject to briefing and short quiz of Introductory Catalogue on Product Grid &amp; Processes.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275458285"/>
                  </a:ext>
                </a:extLst>
              </a:tr>
              <a:tr h="429294">
                <a:tc>
                  <a:txBody>
                    <a:bodyPr/>
                    <a:lstStyle/>
                    <a:p>
                      <a:pPr marL="0" marR="0" algn="ctr">
                        <a:lnSpc>
                          <a:spcPct val="115000"/>
                        </a:lnSpc>
                        <a:spcBef>
                          <a:spcPts val="0"/>
                        </a:spcBef>
                        <a:spcAft>
                          <a:spcPts val="0"/>
                        </a:spcAft>
                      </a:pPr>
                      <a:r>
                        <a:rPr lang="en-US" sz="1100">
                          <a:effectLst/>
                        </a:rPr>
                        <a:t>Plan 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dirty="0">
                          <a:effectLst/>
                        </a:rPr>
                        <a:t>Others with less than 3 years of experience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a:txBody>
                    <a:bodyPr/>
                    <a:lstStyle/>
                    <a:p>
                      <a:pPr marL="0" marR="0" algn="ctr">
                        <a:lnSpc>
                          <a:spcPct val="115000"/>
                        </a:lnSpc>
                        <a:spcBef>
                          <a:spcPts val="0"/>
                        </a:spcBef>
                        <a:spcAft>
                          <a:spcPts val="0"/>
                        </a:spcAft>
                      </a:pPr>
                      <a:r>
                        <a:rPr lang="en-US" sz="1100">
                          <a:effectLst/>
                        </a:rPr>
                        <a:t>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Subject to completion of training with required score in assessment.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722" marR="61722" marT="0" marB="0"/>
                </a:tc>
                <a:extLst>
                  <a:ext uri="{0D108BD9-81ED-4DB2-BD59-A6C34878D82A}">
                    <a16:rowId xmlns:a16="http://schemas.microsoft.com/office/drawing/2014/main" val="4224766783"/>
                  </a:ext>
                </a:extLst>
              </a:tr>
            </a:tbl>
          </a:graphicData>
        </a:graphic>
      </p:graphicFrame>
      <p:sp>
        <p:nvSpPr>
          <p:cNvPr id="7" name="Title 1"/>
          <p:cNvSpPr>
            <a:spLocks noGrp="1"/>
          </p:cNvSpPr>
          <p:nvPr>
            <p:ph type="title"/>
          </p:nvPr>
        </p:nvSpPr>
        <p:spPr>
          <a:xfrm>
            <a:off x="568036" y="22189"/>
            <a:ext cx="7155873" cy="684394"/>
          </a:xfrm>
        </p:spPr>
        <p:txBody>
          <a:bodyPr>
            <a:noAutofit/>
          </a:bodyPr>
          <a:lstStyle/>
          <a:p>
            <a:r>
              <a:rPr lang="en-US" sz="2400" dirty="0" smtClean="0">
                <a:effectLst>
                  <a:outerShdw blurRad="38100" dist="38100" dir="2700000" algn="tl">
                    <a:srgbClr val="000000">
                      <a:alpha val="43137"/>
                    </a:srgbClr>
                  </a:outerShdw>
                </a:effectLst>
              </a:rPr>
              <a:t>Talent Management Policy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775856"/>
            <a:ext cx="9975273" cy="3200399"/>
          </a:xfrm>
        </p:spPr>
        <p:txBody>
          <a:bodyPr>
            <a:noAutofit/>
          </a:bodyPr>
          <a:lstStyle/>
          <a:p>
            <a:pPr marL="0" indent="0" algn="just">
              <a:buNone/>
            </a:pPr>
            <a:endParaRPr lang="en-US" sz="16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Succession </a:t>
            </a:r>
            <a:r>
              <a:rPr lang="en-US" sz="1600" dirty="0">
                <a:solidFill>
                  <a:schemeClr val="accent5">
                    <a:lumMod val="50000"/>
                  </a:schemeClr>
                </a:solidFill>
                <a:latin typeface="Times New Roman" panose="02020603050405020304" pitchFamily="18" charset="0"/>
                <a:cs typeface="Times New Roman" panose="02020603050405020304" pitchFamily="18" charset="0"/>
              </a:rPr>
              <a:t>planning is an essential tool used by MCB-AH to develop people for future management positions and to focus on employees with high potentials. Consistent performers who demonstrate flexibility and adapt well to the dynamic business environment will find the best opportunities for developing their career with MCB-AH. </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Other factors affecting career development will include; professional qualifications, experience, training, ability and aptitude and the availability of suitable vacancies within the Company. </a:t>
            </a:r>
          </a:p>
          <a:p>
            <a:pPr marL="0" indent="0" algn="just">
              <a:buNone/>
            </a:pPr>
            <a:endParaRPr lang="en-US" sz="12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n-US" sz="1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r>
              <a:rPr lang="en-US" sz="1800" b="1" u="sng" dirty="0">
                <a:solidFill>
                  <a:schemeClr val="accent5">
                    <a:lumMod val="50000"/>
                  </a:schemeClr>
                </a:solidFill>
                <a:latin typeface="Times New Roman" panose="02020603050405020304" pitchFamily="18" charset="0"/>
                <a:cs typeface="Times New Roman" panose="02020603050405020304" pitchFamily="18" charset="0"/>
              </a:rPr>
              <a:t>Key Positions Succession Planning</a:t>
            </a:r>
          </a:p>
          <a:p>
            <a:pPr marL="0" indent="0" algn="just">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Following are the successors identified for the key positions of the Company:</a:t>
            </a:r>
          </a:p>
          <a:p>
            <a:pPr marL="0" indent="0" algn="just">
              <a:buNone/>
            </a:pPr>
            <a:endParaRPr lang="en-US" sz="144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271571"/>
            <a:ext cx="7155873" cy="684394"/>
          </a:xfrm>
        </p:spPr>
        <p:txBody>
          <a:bodyPr>
            <a:noAutofit/>
          </a:bodyPr>
          <a:lstStyle/>
          <a:p>
            <a:r>
              <a:rPr lang="en-US" sz="2400" dirty="0" smtClean="0">
                <a:effectLst>
                  <a:outerShdw blurRad="38100" dist="38100" dir="2700000" algn="tl">
                    <a:srgbClr val="000000">
                      <a:alpha val="43137"/>
                    </a:srgbClr>
                  </a:outerShdw>
                </a:effectLst>
              </a:rPr>
              <a:t>Succession Planning Policy</a:t>
            </a:r>
            <a:endParaRPr lang="en-US" sz="2400"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01530607"/>
              </p:ext>
            </p:extLst>
          </p:nvPr>
        </p:nvGraphicFramePr>
        <p:xfrm>
          <a:off x="692727" y="3976256"/>
          <a:ext cx="9956656" cy="1783080"/>
        </p:xfrm>
        <a:graphic>
          <a:graphicData uri="http://schemas.openxmlformats.org/drawingml/2006/table">
            <a:tbl>
              <a:tblPr firstRow="1" firstCol="1" bandRow="1">
                <a:tableStyleId>{74C1A8A3-306A-4EB7-A6B1-4F7E0EB9C5D6}</a:tableStyleId>
              </a:tblPr>
              <a:tblGrid>
                <a:gridCol w="475231">
                  <a:extLst>
                    <a:ext uri="{9D8B030D-6E8A-4147-A177-3AD203B41FA5}">
                      <a16:colId xmlns:a16="http://schemas.microsoft.com/office/drawing/2014/main" val="3240237578"/>
                    </a:ext>
                  </a:extLst>
                </a:gridCol>
                <a:gridCol w="2074786">
                  <a:extLst>
                    <a:ext uri="{9D8B030D-6E8A-4147-A177-3AD203B41FA5}">
                      <a16:colId xmlns:a16="http://schemas.microsoft.com/office/drawing/2014/main" val="1315044716"/>
                    </a:ext>
                  </a:extLst>
                </a:gridCol>
                <a:gridCol w="3477296">
                  <a:extLst>
                    <a:ext uri="{9D8B030D-6E8A-4147-A177-3AD203B41FA5}">
                      <a16:colId xmlns:a16="http://schemas.microsoft.com/office/drawing/2014/main" val="2382275744"/>
                    </a:ext>
                  </a:extLst>
                </a:gridCol>
                <a:gridCol w="3929343">
                  <a:extLst>
                    <a:ext uri="{9D8B030D-6E8A-4147-A177-3AD203B41FA5}">
                      <a16:colId xmlns:a16="http://schemas.microsoft.com/office/drawing/2014/main" val="3189233786"/>
                    </a:ext>
                  </a:extLst>
                </a:gridCol>
              </a:tblGrid>
              <a:tr h="192024">
                <a:tc>
                  <a:txBody>
                    <a:bodyPr/>
                    <a:lstStyle/>
                    <a:p>
                      <a:pPr marL="0" marR="0" algn="ctr">
                        <a:spcBef>
                          <a:spcPts val="0"/>
                        </a:spcBef>
                        <a:spcAft>
                          <a:spcPts val="0"/>
                        </a:spcAft>
                      </a:pPr>
                      <a:r>
                        <a:rPr lang="en-US" sz="1300">
                          <a:effectLst/>
                        </a:rPr>
                        <a:t>S.No</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Name</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Position</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Successor </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880870179"/>
                  </a:ext>
                </a:extLst>
              </a:tr>
              <a:tr h="192024">
                <a:tc>
                  <a:txBody>
                    <a:bodyPr/>
                    <a:lstStyle/>
                    <a:p>
                      <a:pPr marL="0" marR="0" algn="ctr">
                        <a:spcBef>
                          <a:spcPts val="0"/>
                        </a:spcBef>
                        <a:spcAft>
                          <a:spcPts val="0"/>
                        </a:spcAft>
                      </a:pPr>
                      <a:r>
                        <a:rPr lang="en-US" sz="1300">
                          <a:effectLst/>
                        </a:rPr>
                        <a:t>1</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Muhammad Saqib Saleem</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Executive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MANCOM </a:t>
                      </a:r>
                      <a:r>
                        <a:rPr lang="en-US" sz="1300" dirty="0" smtClean="0">
                          <a:effectLst/>
                        </a:rPr>
                        <a:t>Member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853523292"/>
                  </a:ext>
                </a:extLst>
              </a:tr>
              <a:tr h="192024">
                <a:tc>
                  <a:txBody>
                    <a:bodyPr/>
                    <a:lstStyle/>
                    <a:p>
                      <a:pPr marL="0" marR="0" algn="ctr">
                        <a:spcBef>
                          <a:spcPts val="0"/>
                        </a:spcBef>
                        <a:spcAft>
                          <a:spcPts val="0"/>
                        </a:spcAft>
                      </a:pPr>
                      <a:r>
                        <a:rPr lang="en-US" sz="1300" dirty="0">
                          <a:effectLst/>
                        </a:rPr>
                        <a:t>2</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Shabbir Hussain</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Information Technology</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SAVP Software Development / Infrastructure</a:t>
                      </a:r>
                      <a:r>
                        <a:rPr lang="en-US" sz="1300" baseline="0" dirty="0" smtClean="0">
                          <a:effectLst/>
                        </a:rPr>
                        <a:t> Support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307070869"/>
                  </a:ext>
                </a:extLst>
              </a:tr>
              <a:tr h="192024">
                <a:tc>
                  <a:txBody>
                    <a:bodyPr/>
                    <a:lstStyle/>
                    <a:p>
                      <a:pPr marL="0" marR="0" algn="ctr">
                        <a:spcBef>
                          <a:spcPts val="0"/>
                        </a:spcBef>
                        <a:spcAft>
                          <a:spcPts val="0"/>
                        </a:spcAft>
                      </a:pPr>
                      <a:r>
                        <a:rPr lang="en-US" sz="1300">
                          <a:effectLst/>
                        </a:rPr>
                        <a:t>3</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Muhammad Asim</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Investment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Fixed Income / Head of Equities / Head of SMA</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043680027"/>
                  </a:ext>
                </a:extLst>
              </a:tr>
              <a:tr h="192024">
                <a:tc>
                  <a:txBody>
                    <a:bodyPr/>
                    <a:lstStyle/>
                    <a:p>
                      <a:pPr marL="0" marR="0" algn="ctr">
                        <a:spcBef>
                          <a:spcPts val="0"/>
                        </a:spcBef>
                        <a:spcAft>
                          <a:spcPts val="0"/>
                        </a:spcAft>
                      </a:pPr>
                      <a:r>
                        <a:rPr lang="en-US" sz="1300">
                          <a:effectLst/>
                        </a:rPr>
                        <a:t>4</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Muhammad Asif Mehdi Rizvi</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Chief Operating Officer &amp; Chief Financial Officer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Financial Controller</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3483694994"/>
                  </a:ext>
                </a:extLst>
              </a:tr>
              <a:tr h="192024">
                <a:tc>
                  <a:txBody>
                    <a:bodyPr/>
                    <a:lstStyle/>
                    <a:p>
                      <a:pPr marL="0" marR="0" algn="ctr">
                        <a:spcBef>
                          <a:spcPts val="0"/>
                        </a:spcBef>
                        <a:spcAft>
                          <a:spcPts val="0"/>
                        </a:spcAft>
                      </a:pPr>
                      <a:r>
                        <a:rPr lang="en-US" sz="1300">
                          <a:effectLst/>
                        </a:rPr>
                        <a:t>5</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Moiz Ali</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Head Of Quality Assurance &amp; Customer Services</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a:t>
                      </a:r>
                      <a:r>
                        <a:rPr lang="en-US" sz="1300" dirty="0">
                          <a:effectLst/>
                        </a:rPr>
                        <a:t>- Customer Services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2130745087"/>
                  </a:ext>
                </a:extLst>
              </a:tr>
              <a:tr h="192024">
                <a:tc>
                  <a:txBody>
                    <a:bodyPr/>
                    <a:lstStyle/>
                    <a:p>
                      <a:pPr marL="0" marR="0" algn="ctr">
                        <a:spcBef>
                          <a:spcPts val="0"/>
                        </a:spcBef>
                        <a:spcAft>
                          <a:spcPts val="0"/>
                        </a:spcAft>
                      </a:pPr>
                      <a:r>
                        <a:rPr lang="en-US" sz="1300" dirty="0">
                          <a:effectLst/>
                        </a:rPr>
                        <a:t>6</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Junaid Qamar</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Sales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National Sales Manager / Head of Islamic Sales</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619316503"/>
                  </a:ext>
                </a:extLst>
              </a:tr>
              <a:tr h="192024">
                <a:tc>
                  <a:txBody>
                    <a:bodyPr/>
                    <a:lstStyle/>
                    <a:p>
                      <a:pPr marL="0" marR="0" algn="ctr">
                        <a:spcBef>
                          <a:spcPts val="0"/>
                        </a:spcBef>
                        <a:spcAft>
                          <a:spcPts val="0"/>
                        </a:spcAft>
                      </a:pPr>
                      <a:r>
                        <a:rPr lang="en-US" sz="1300">
                          <a:effectLst/>
                        </a:rPr>
                        <a:t>7</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a:effectLst/>
                        </a:rPr>
                        <a:t>Monis Usman</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a:effectLst/>
                        </a:rPr>
                        <a:t>Head of Marketing</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Product Marketing</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4111900267"/>
                  </a:ext>
                </a:extLst>
              </a:tr>
              <a:tr h="192024">
                <a:tc>
                  <a:txBody>
                    <a:bodyPr/>
                    <a:lstStyle/>
                    <a:p>
                      <a:pPr marL="0" marR="0" algn="ctr">
                        <a:spcBef>
                          <a:spcPts val="0"/>
                        </a:spcBef>
                        <a:spcAft>
                          <a:spcPts val="0"/>
                        </a:spcAft>
                      </a:pPr>
                      <a:r>
                        <a:rPr lang="en-US" sz="1300">
                          <a:effectLst/>
                        </a:rPr>
                        <a:t>8</a:t>
                      </a:r>
                      <a:endParaRPr lang="en-US" sz="130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spcBef>
                          <a:spcPts val="0"/>
                        </a:spcBef>
                        <a:spcAft>
                          <a:spcPts val="0"/>
                        </a:spcAft>
                      </a:pPr>
                      <a:r>
                        <a:rPr lang="en-US" sz="1300" dirty="0">
                          <a:effectLst/>
                        </a:rPr>
                        <a:t>Mobin Ahmed Siddiqui</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a:effectLst/>
                        </a:rPr>
                        <a:t>Head Of Internal Audit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tc>
                  <a:txBody>
                    <a:bodyPr/>
                    <a:lstStyle/>
                    <a:p>
                      <a:pPr marL="0" marR="0" algn="ctr">
                        <a:spcBef>
                          <a:spcPts val="0"/>
                        </a:spcBef>
                        <a:spcAft>
                          <a:spcPts val="0"/>
                        </a:spcAft>
                      </a:pPr>
                      <a:r>
                        <a:rPr lang="en-US" sz="1300" dirty="0" smtClean="0">
                          <a:effectLst/>
                        </a:rPr>
                        <a:t>Assistant Vice President </a:t>
                      </a:r>
                      <a:r>
                        <a:rPr lang="en-US" sz="1300" dirty="0">
                          <a:effectLst/>
                        </a:rPr>
                        <a:t>– Internal Audit</a:t>
                      </a:r>
                      <a:endParaRPr lang="en-US" sz="13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1722" marR="61722" marT="0" marB="0" anchor="ctr"/>
                </a:tc>
                <a:extLst>
                  <a:ext uri="{0D108BD9-81ED-4DB2-BD59-A6C34878D82A}">
                    <a16:rowId xmlns:a16="http://schemas.microsoft.com/office/drawing/2014/main" val="1374757250"/>
                  </a:ext>
                </a:extLst>
              </a:tr>
            </a:tbl>
          </a:graphicData>
        </a:graphic>
      </p:graphicFrame>
    </p:spTree>
    <p:extLst>
      <p:ext uri="{BB962C8B-B14F-4D97-AF65-F5344CB8AC3E}">
        <p14:creationId xmlns:p14="http://schemas.microsoft.com/office/powerpoint/2010/main" val="55497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13057</TotalTime>
  <Words>461</Words>
  <Application>Microsoft Office PowerPoint</Application>
  <PresentationFormat>Custom</PresentationFormat>
  <Paragraphs>72</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Georgia</vt:lpstr>
      <vt:lpstr>Times New Roman</vt:lpstr>
      <vt:lpstr>Office Theme</vt:lpstr>
      <vt:lpstr>PowerPoint Presentation</vt:lpstr>
      <vt:lpstr>Talent Management Policy</vt:lpstr>
      <vt:lpstr>Succession Planning Policy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264</cp:revision>
  <cp:lastPrinted>2021-11-02T10:14:46Z</cp:lastPrinted>
  <dcterms:created xsi:type="dcterms:W3CDTF">2020-02-05T12:55:03Z</dcterms:created>
  <dcterms:modified xsi:type="dcterms:W3CDTF">2022-05-18T12:32:10Z</dcterms:modified>
</cp:coreProperties>
</file>